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0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92" d="100"/>
          <a:sy n="92" d="100"/>
        </p:scale>
        <p:origin x="52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192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255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512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884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77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10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7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16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61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9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23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zorgvoorbeter.nl/ouderenzorg/medicatieveiligheid-zelftest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>Voorlichting, advies en instructie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4000" b="1" dirty="0" smtClean="0"/>
              <a:t>LES 3</a:t>
            </a:r>
            <a:endParaRPr lang="nl-NL" sz="4000" b="1" dirty="0"/>
          </a:p>
          <a:p>
            <a:r>
              <a:rPr lang="nl-NL" sz="4000" b="1" dirty="0" smtClean="0"/>
              <a:t>Voorlichting </a:t>
            </a:r>
            <a:r>
              <a:rPr lang="nl-NL" sz="4000" b="1" smtClean="0"/>
              <a:t>met betrekking </a:t>
            </a:r>
            <a:r>
              <a:rPr lang="nl-NL" sz="4000" b="1" dirty="0" smtClean="0"/>
              <a:t>tot leefomgeving en basiszorg</a:t>
            </a:r>
            <a:endParaRPr lang="nl-NL" sz="4000" b="1" dirty="0"/>
          </a:p>
        </p:txBody>
      </p:sp>
    </p:spTree>
    <p:extLst>
      <p:ext uri="{BB962C8B-B14F-4D97-AF65-F5344CB8AC3E}">
        <p14:creationId xmlns:p14="http://schemas.microsoft.com/office/powerpoint/2010/main" val="274822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Opdracht 3: Medicatie </a:t>
            </a:r>
            <a:r>
              <a:rPr lang="nl-NL" b="1" dirty="0" smtClean="0"/>
              <a:t>en </a:t>
            </a:r>
            <a:r>
              <a:rPr lang="nl-NL" b="1" dirty="0" smtClean="0"/>
              <a:t>veiligheid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5127" y="1828800"/>
            <a:ext cx="8704118" cy="4873336"/>
          </a:xfrm>
        </p:spPr>
        <p:txBody>
          <a:bodyPr>
            <a:normAutofit fontScale="85000" lnSpcReduction="20000"/>
          </a:bodyPr>
          <a:lstStyle/>
          <a:p>
            <a:r>
              <a:rPr lang="nl-NL" sz="3200" dirty="0" smtClean="0"/>
              <a:t>16.000 acute opnames per jaar door medicatiefouten</a:t>
            </a:r>
          </a:p>
          <a:p>
            <a:r>
              <a:rPr lang="nl-NL" sz="3200" dirty="0" smtClean="0"/>
              <a:t>41.000 mensen belanden in het ziekenhuis</a:t>
            </a:r>
          </a:p>
          <a:p>
            <a:r>
              <a:rPr lang="nl-NL" sz="3200" dirty="0" smtClean="0"/>
              <a:t>1250 mensen overlijden door medicatiefouten</a:t>
            </a:r>
          </a:p>
          <a:p>
            <a:endParaRPr lang="nl-NL" sz="3200" dirty="0"/>
          </a:p>
          <a:p>
            <a:r>
              <a:rPr lang="nl-NL" sz="3200" dirty="0" smtClean="0"/>
              <a:t>www.zorgvoorbeter.nl</a:t>
            </a:r>
          </a:p>
          <a:p>
            <a:r>
              <a:rPr lang="nl-NL" sz="3200" dirty="0" smtClean="0"/>
              <a:t>Verbetertraject medicatieveiligheid</a:t>
            </a:r>
          </a:p>
          <a:p>
            <a:endParaRPr lang="nl-NL" sz="3200" dirty="0" smtClean="0"/>
          </a:p>
          <a:p>
            <a:r>
              <a:rPr lang="nl-NL" sz="3200" dirty="0"/>
              <a:t>Doe de </a:t>
            </a:r>
            <a:r>
              <a:rPr lang="nl-NL" sz="3200" dirty="0" smtClean="0"/>
              <a:t>medicatie </a:t>
            </a:r>
            <a:r>
              <a:rPr lang="nl-NL" sz="3200" dirty="0" err="1" smtClean="0"/>
              <a:t>veiligheidtest</a:t>
            </a:r>
            <a:r>
              <a:rPr lang="nl-NL" sz="3200" dirty="0" smtClean="0"/>
              <a:t> </a:t>
            </a:r>
            <a:r>
              <a:rPr lang="nl-NL" sz="3200" dirty="0"/>
              <a:t>op</a:t>
            </a:r>
            <a:r>
              <a:rPr lang="nl-NL" sz="3200" dirty="0" smtClean="0"/>
              <a:t>: </a:t>
            </a:r>
            <a:r>
              <a:rPr lang="nl-NL" sz="3200" dirty="0" smtClean="0">
                <a:hlinkClick r:id="rId2"/>
              </a:rPr>
              <a:t>http</a:t>
            </a:r>
            <a:r>
              <a:rPr lang="nl-NL" sz="3200" dirty="0">
                <a:hlinkClick r:id="rId2"/>
              </a:rPr>
              <a:t>://</a:t>
            </a:r>
            <a:r>
              <a:rPr lang="nl-NL" sz="3200" dirty="0" smtClean="0">
                <a:hlinkClick r:id="rId2"/>
              </a:rPr>
              <a:t>www.zorgvoorbeter.nl/ouderenzorg/medicatieveiligheid-zelftest.html</a:t>
            </a:r>
            <a:endParaRPr lang="nl-NL" sz="3200" dirty="0" smtClean="0"/>
          </a:p>
          <a:p>
            <a:r>
              <a:rPr lang="nl-NL" sz="3200" dirty="0" smtClean="0"/>
              <a:t>Hoeveel van de vragen had je goed en wat weet je nu wat je voorheen niet wist?</a:t>
            </a:r>
            <a:endParaRPr lang="nl-NL" sz="3200" dirty="0" smtClean="0"/>
          </a:p>
          <a:p>
            <a:endParaRPr lang="nl-NL" sz="3200" dirty="0" smtClean="0"/>
          </a:p>
          <a:p>
            <a:endParaRPr lang="nl-NL" sz="3200" dirty="0"/>
          </a:p>
          <a:p>
            <a:pPr marL="0" indent="0">
              <a:buNone/>
            </a:pPr>
            <a:endParaRPr lang="nl-NL" sz="32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5791" y="2449860"/>
            <a:ext cx="2704234" cy="2585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Opdracht 4: Immobilisatie </a:t>
            </a:r>
            <a:r>
              <a:rPr lang="nl-NL" b="1" dirty="0" smtClean="0"/>
              <a:t>(vrijheidsbeperking)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nl-NL" sz="3200" dirty="0" smtClean="0"/>
              <a:t>Op </a:t>
            </a:r>
            <a:r>
              <a:rPr lang="nl-NL" sz="3200" dirty="0"/>
              <a:t>welke wijze vindt vrijheidsbeperking plaats binnen de afdeling waar je werkt? Wat is je mening hierover?</a:t>
            </a:r>
          </a:p>
          <a:p>
            <a:pPr marL="514350" indent="-514350">
              <a:buFont typeface="+mj-lt"/>
              <a:buAutoNum type="alphaLcPeriod"/>
            </a:pPr>
            <a:r>
              <a:rPr lang="nl-NL" sz="3200" dirty="0" smtClean="0"/>
              <a:t>Zijn </a:t>
            </a:r>
            <a:r>
              <a:rPr lang="nl-NL" sz="3200" dirty="0"/>
              <a:t>aan vrijheid beperkende maatregelen regels verbonden, zo ja welke?</a:t>
            </a:r>
          </a:p>
          <a:p>
            <a:pPr marL="514350" indent="-514350">
              <a:buFont typeface="+mj-lt"/>
              <a:buAutoNum type="alphaLcPeriod"/>
            </a:pPr>
            <a:r>
              <a:rPr lang="nl-NL" sz="3200" dirty="0" smtClean="0"/>
              <a:t>Is </a:t>
            </a:r>
            <a:r>
              <a:rPr lang="nl-NL" sz="3200" dirty="0"/>
              <a:t>er voorlichting en instructie over immobilisatie voorhanden en ben je hierover </a:t>
            </a:r>
            <a:r>
              <a:rPr lang="nl-NL" sz="3200" dirty="0" smtClean="0"/>
              <a:t>voorgelicht?</a:t>
            </a:r>
          </a:p>
          <a:p>
            <a:pPr marL="514350" indent="-514350">
              <a:buFont typeface="+mj-lt"/>
              <a:buAutoNum type="alphaLcPeriod"/>
            </a:pPr>
            <a:r>
              <a:rPr lang="nl-NL" sz="3200" dirty="0" smtClean="0"/>
              <a:t>M </a:t>
            </a:r>
            <a:r>
              <a:rPr lang="nl-NL" sz="3200" dirty="0" smtClean="0"/>
              <a:t>en M beleid: Welke wet is daarbij betrokken?</a:t>
            </a:r>
          </a:p>
          <a:p>
            <a:pPr marL="914400" lvl="1" indent="-457200">
              <a:buFont typeface="+mj-lt"/>
              <a:buAutoNum type="alphaLcPeriod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6392" y="5541818"/>
            <a:ext cx="19812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Opdracht 1: Leefomgeving </a:t>
            </a:r>
            <a:r>
              <a:rPr lang="nl-NL" b="1" dirty="0" smtClean="0"/>
              <a:t>en hygiëne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3200" dirty="0" smtClean="0"/>
              <a:t>Maak </a:t>
            </a:r>
            <a:r>
              <a:rPr lang="nl-NL" sz="3200" dirty="0" smtClean="0"/>
              <a:t>vraag</a:t>
            </a:r>
            <a:r>
              <a:rPr lang="nl-NL" sz="3200" dirty="0" smtClean="0"/>
              <a:t> 1 op </a:t>
            </a:r>
            <a:r>
              <a:rPr lang="nl-NL" sz="3200" dirty="0" err="1" smtClean="0"/>
              <a:t>blz</a:t>
            </a:r>
            <a:r>
              <a:rPr lang="nl-NL" sz="3200" dirty="0" smtClean="0"/>
              <a:t> 73 </a:t>
            </a:r>
            <a:endParaRPr lang="nl-NL" sz="3200" dirty="0" smtClean="0"/>
          </a:p>
          <a:p>
            <a:endParaRPr lang="nl-NL" sz="3200" dirty="0" smtClean="0"/>
          </a:p>
          <a:p>
            <a:r>
              <a:rPr lang="nl-NL" sz="3200" dirty="0" smtClean="0"/>
              <a:t>Voorkomen van besmetting</a:t>
            </a:r>
          </a:p>
          <a:p>
            <a:pPr lvl="1"/>
            <a:r>
              <a:rPr lang="nl-NL" dirty="0" smtClean="0"/>
              <a:t>Handen wassen na toiletbezoek.</a:t>
            </a:r>
          </a:p>
          <a:p>
            <a:pPr lvl="1"/>
            <a:r>
              <a:rPr lang="nl-NL" dirty="0" smtClean="0"/>
              <a:t>…</a:t>
            </a:r>
          </a:p>
          <a:p>
            <a:pPr lvl="1"/>
            <a:r>
              <a:rPr lang="nl-NL" dirty="0" smtClean="0"/>
              <a:t>…..</a:t>
            </a:r>
            <a:endParaRPr lang="nl-NL" dirty="0"/>
          </a:p>
          <a:p>
            <a:r>
              <a:rPr lang="nl-NL" sz="3200" dirty="0" smtClean="0"/>
              <a:t>Verhoogde risicogroepen:</a:t>
            </a:r>
          </a:p>
          <a:p>
            <a:pPr lvl="1"/>
            <a:r>
              <a:rPr lang="nl-NL" dirty="0" smtClean="0"/>
              <a:t>Baby’s</a:t>
            </a:r>
          </a:p>
          <a:p>
            <a:pPr lvl="1"/>
            <a:r>
              <a:rPr lang="nl-NL" dirty="0" smtClean="0"/>
              <a:t>Kleine kinderen</a:t>
            </a:r>
          </a:p>
          <a:p>
            <a:pPr lvl="1"/>
            <a:r>
              <a:rPr lang="nl-NL" dirty="0" smtClean="0"/>
              <a:t>Ouderen</a:t>
            </a:r>
          </a:p>
          <a:p>
            <a:pPr lvl="1"/>
            <a:r>
              <a:rPr lang="nl-NL" dirty="0" smtClean="0"/>
              <a:t>Zieken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7186" y="1535256"/>
            <a:ext cx="5840741" cy="3660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263" y="142740"/>
            <a:ext cx="7585813" cy="658017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81" y="1561051"/>
            <a:ext cx="4163291" cy="416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38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Gezond gedrag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5127" y="1828800"/>
            <a:ext cx="10515600" cy="4862945"/>
          </a:xfrm>
        </p:spPr>
        <p:txBody>
          <a:bodyPr>
            <a:normAutofit/>
          </a:bodyPr>
          <a:lstStyle/>
          <a:p>
            <a:r>
              <a:rPr lang="nl-NL" sz="3200" dirty="0" smtClean="0"/>
              <a:t>Sporten</a:t>
            </a:r>
          </a:p>
          <a:p>
            <a:r>
              <a:rPr lang="nl-NL" sz="3200" dirty="0" smtClean="0"/>
              <a:t>Niet sporten leidt tot </a:t>
            </a:r>
            <a:r>
              <a:rPr lang="nl-NL" sz="3200" dirty="0" err="1" smtClean="0"/>
              <a:t>onderbelasting</a:t>
            </a:r>
            <a:endParaRPr lang="nl-NL" sz="3200" dirty="0" smtClean="0"/>
          </a:p>
          <a:p>
            <a:r>
              <a:rPr lang="nl-NL" sz="3200" dirty="0" smtClean="0"/>
              <a:t>Te veel voor overbelasting</a:t>
            </a:r>
          </a:p>
          <a:p>
            <a:r>
              <a:rPr lang="nl-NL" sz="3200" dirty="0" smtClean="0"/>
              <a:t>Richtlijnen voor gezond sporten:</a:t>
            </a:r>
          </a:p>
          <a:p>
            <a:pPr lvl="1"/>
            <a:r>
              <a:rPr lang="nl-NL" dirty="0" smtClean="0"/>
              <a:t>regelmatig (2/3 keer per week een half uur)</a:t>
            </a:r>
          </a:p>
          <a:p>
            <a:pPr lvl="1"/>
            <a:r>
              <a:rPr lang="nl-NL" dirty="0" smtClean="0"/>
              <a:t>Houdt </a:t>
            </a:r>
            <a:r>
              <a:rPr lang="nl-NL" dirty="0" err="1" smtClean="0"/>
              <a:t>rekning</a:t>
            </a:r>
            <a:r>
              <a:rPr lang="nl-NL" dirty="0" smtClean="0"/>
              <a:t> met niveau, mogelijkheden en beperkingen</a:t>
            </a:r>
          </a:p>
          <a:p>
            <a:pPr lvl="1"/>
            <a:r>
              <a:rPr lang="nl-NL" dirty="0" smtClean="0"/>
              <a:t>Houdt het vol ( je hele leven)</a:t>
            </a:r>
          </a:p>
          <a:p>
            <a:r>
              <a:rPr lang="nl-NL" sz="3200" dirty="0" smtClean="0"/>
              <a:t>Houdt het aangenaam!</a:t>
            </a:r>
          </a:p>
          <a:p>
            <a:r>
              <a:rPr lang="nl-NL" sz="3200" dirty="0" smtClean="0"/>
              <a:t>Zie getinte vlak op blz. 40</a:t>
            </a:r>
          </a:p>
          <a:p>
            <a:endParaRPr lang="nl-NL" sz="32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6700" y="2096366"/>
            <a:ext cx="3815196" cy="1992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Opdracht 2: Maatregelen </a:t>
            </a:r>
            <a:r>
              <a:rPr lang="nl-NL" b="1" dirty="0" smtClean="0"/>
              <a:t>treffen voor een veilige omgeving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Maak vraag 4 en </a:t>
            </a:r>
            <a:r>
              <a:rPr lang="nl-NL" sz="3200" dirty="0" smtClean="0"/>
              <a:t>5 op </a:t>
            </a:r>
            <a:r>
              <a:rPr lang="nl-NL" sz="3200" dirty="0" err="1" smtClean="0"/>
              <a:t>blz</a:t>
            </a:r>
            <a:r>
              <a:rPr lang="nl-NL" sz="3200" dirty="0" smtClean="0"/>
              <a:t> 73</a:t>
            </a:r>
            <a:endParaRPr lang="nl-NL" sz="3200" dirty="0" smtClean="0"/>
          </a:p>
          <a:p>
            <a:endParaRPr lang="nl-NL" sz="3200" dirty="0"/>
          </a:p>
          <a:p>
            <a:r>
              <a:rPr lang="nl-NL" sz="3200" dirty="0" smtClean="0"/>
              <a:t>ARBO wet (arbeidsomstandighedenwet) tijdens je werk</a:t>
            </a:r>
          </a:p>
          <a:p>
            <a:r>
              <a:rPr lang="nl-NL" sz="3200" dirty="0" smtClean="0"/>
              <a:t>Ongelukken veroorzaakt door materiaalstoringen/weersomstandigheden/niet navolgen van regels en voorschriften</a:t>
            </a:r>
          </a:p>
          <a:p>
            <a:endParaRPr lang="nl-NL" sz="3200" dirty="0" smtClean="0"/>
          </a:p>
          <a:p>
            <a:endParaRPr lang="nl-NL" sz="3200" dirty="0"/>
          </a:p>
          <a:p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Veiligheidsmentaliteit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Geef het goede voorbeeld</a:t>
            </a:r>
          </a:p>
          <a:p>
            <a:r>
              <a:rPr lang="nl-NL" dirty="0" smtClean="0"/>
              <a:t>Houdt je aan de voorschriften en procedures</a:t>
            </a:r>
          </a:p>
          <a:p>
            <a:r>
              <a:rPr lang="nl-NL" dirty="0" smtClean="0"/>
              <a:t>Niet bevoegd = niet bekwaam</a:t>
            </a:r>
          </a:p>
          <a:p>
            <a:r>
              <a:rPr lang="nl-NL" dirty="0" smtClean="0"/>
              <a:t>Gebruik je gezonde verstand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3042" y="3537671"/>
            <a:ext cx="4441674" cy="2967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91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Kinderen en veiligheid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3200" dirty="0" smtClean="0"/>
              <a:t>Grootste gevaren voor kinderen:</a:t>
            </a:r>
          </a:p>
          <a:p>
            <a:pPr lvl="1"/>
            <a:r>
              <a:rPr lang="nl-NL" dirty="0" smtClean="0"/>
              <a:t>Verstikking (48)</a:t>
            </a:r>
          </a:p>
          <a:p>
            <a:pPr lvl="1"/>
            <a:r>
              <a:rPr lang="nl-NL" dirty="0" smtClean="0"/>
              <a:t>Verdrinking (49)</a:t>
            </a:r>
          </a:p>
          <a:p>
            <a:pPr lvl="1"/>
            <a:r>
              <a:rPr lang="nl-NL" dirty="0" smtClean="0"/>
              <a:t>Vergiftiging (49) &gt;  VOORBEELDEN EN ADVIEZEN</a:t>
            </a:r>
          </a:p>
          <a:p>
            <a:pPr lvl="1"/>
            <a:r>
              <a:rPr lang="nl-NL" dirty="0" smtClean="0"/>
              <a:t>Verbranding (50)</a:t>
            </a:r>
          </a:p>
          <a:p>
            <a:pPr lvl="1"/>
            <a:r>
              <a:rPr lang="nl-NL" dirty="0" smtClean="0"/>
              <a:t>Vallen (50)</a:t>
            </a:r>
          </a:p>
          <a:p>
            <a:pPr lvl="1"/>
            <a:r>
              <a:rPr lang="nl-NL" dirty="0" smtClean="0"/>
              <a:t>Ongelukken op speelplaatsen en in speeltuinen (50)</a:t>
            </a:r>
          </a:p>
          <a:p>
            <a:pPr lvl="1"/>
            <a:endParaRPr lang="nl-NL" dirty="0" smtClean="0"/>
          </a:p>
          <a:p>
            <a:pPr marL="0" indent="0">
              <a:buNone/>
            </a:pPr>
            <a:r>
              <a:rPr lang="nl-NL" sz="3200" dirty="0" smtClean="0"/>
              <a:t>Stel je zelf steeds de vraag: Loopt het kind </a:t>
            </a:r>
            <a:r>
              <a:rPr lang="nl-NL" sz="4000" b="1" i="1" dirty="0" smtClean="0"/>
              <a:t>nu</a:t>
            </a:r>
            <a:r>
              <a:rPr lang="nl-NL" sz="3200" dirty="0" smtClean="0"/>
              <a:t> gevaar? En grijp in wanneer het antwoord </a:t>
            </a:r>
            <a:r>
              <a:rPr lang="nl-NL" sz="4000" b="1" i="1" dirty="0" smtClean="0"/>
              <a:t>JA</a:t>
            </a:r>
            <a:r>
              <a:rPr lang="nl-NL" sz="3200" dirty="0" smtClean="0"/>
              <a:t> is.</a:t>
            </a:r>
            <a:endParaRPr lang="nl-NL" sz="32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1227" y="777601"/>
            <a:ext cx="4208318" cy="2651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Ouderen en veiligheid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5127" y="1828800"/>
            <a:ext cx="10515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 smtClean="0"/>
              <a:t>Alles gaat achteruit, dus is de kans op gevaar groter.</a:t>
            </a:r>
          </a:p>
          <a:p>
            <a:r>
              <a:rPr lang="nl-NL" sz="3200" dirty="0" smtClean="0"/>
              <a:t>Zintuigen:</a:t>
            </a:r>
          </a:p>
          <a:p>
            <a:pPr lvl="1"/>
            <a:r>
              <a:rPr lang="nl-NL" dirty="0" smtClean="0"/>
              <a:t>15 keer meer licht nodig dan kinderen</a:t>
            </a:r>
          </a:p>
          <a:p>
            <a:pPr lvl="1"/>
            <a:r>
              <a:rPr lang="nl-NL" dirty="0" smtClean="0"/>
              <a:t>Bril/reservebril</a:t>
            </a:r>
          </a:p>
          <a:p>
            <a:pPr lvl="1"/>
            <a:r>
              <a:rPr lang="nl-NL" dirty="0" smtClean="0"/>
              <a:t>Zwaardere/hardere voordeurbel/telefoongeluid</a:t>
            </a:r>
          </a:p>
          <a:p>
            <a:pPr lvl="1"/>
            <a:r>
              <a:rPr lang="nl-NL" dirty="0" smtClean="0"/>
              <a:t>Reuk &gt; gas?</a:t>
            </a:r>
          </a:p>
          <a:p>
            <a:r>
              <a:rPr lang="nl-NL" sz="3200" dirty="0" smtClean="0"/>
              <a:t>Ventilatie:</a:t>
            </a:r>
          </a:p>
          <a:p>
            <a:pPr lvl="1"/>
            <a:r>
              <a:rPr lang="nl-NL" dirty="0"/>
              <a:t>k</a:t>
            </a:r>
            <a:r>
              <a:rPr lang="nl-NL" dirty="0" smtClean="0"/>
              <a:t>oolmonoxide (kachels)</a:t>
            </a:r>
          </a:p>
          <a:p>
            <a:pPr lvl="1"/>
            <a:r>
              <a:rPr lang="nl-NL" dirty="0" smtClean="0"/>
              <a:t>Zuurstof binnen laten / luchten</a:t>
            </a:r>
          </a:p>
          <a:p>
            <a:r>
              <a:rPr lang="nl-NL" sz="3200" dirty="0" smtClean="0"/>
              <a:t>Preventie en veiligheid:</a:t>
            </a:r>
          </a:p>
          <a:p>
            <a:pPr lvl="1"/>
            <a:r>
              <a:rPr lang="nl-NL" dirty="0" smtClean="0"/>
              <a:t>Vallen door obstakels &gt; </a:t>
            </a:r>
            <a:r>
              <a:rPr lang="nl-NL" dirty="0" err="1" smtClean="0"/>
              <a:t>domotica</a:t>
            </a:r>
            <a:endParaRPr lang="nl-NL" dirty="0" smtClean="0"/>
          </a:p>
          <a:p>
            <a:endParaRPr lang="nl-NL" sz="3200" dirty="0" smtClean="0"/>
          </a:p>
          <a:p>
            <a:pPr marL="0" indent="0">
              <a:buNone/>
            </a:pPr>
            <a:endParaRPr lang="nl-NL" sz="32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877" y="4117830"/>
            <a:ext cx="1847850" cy="2466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GEVAAR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Verminderde mobiliteit</a:t>
            </a:r>
          </a:p>
          <a:p>
            <a:r>
              <a:rPr lang="nl-NL" dirty="0" smtClean="0"/>
              <a:t>Handicaps</a:t>
            </a:r>
          </a:p>
          <a:p>
            <a:r>
              <a:rPr lang="nl-NL" dirty="0" smtClean="0"/>
              <a:t>Laag inkomen</a:t>
            </a:r>
          </a:p>
          <a:p>
            <a:r>
              <a:rPr lang="nl-NL" dirty="0" smtClean="0"/>
              <a:t>Eenzaamheid en depressie</a:t>
            </a:r>
          </a:p>
          <a:p>
            <a:r>
              <a:rPr lang="nl-NL" dirty="0" smtClean="0"/>
              <a:t>Vergeetachtigheid</a:t>
            </a:r>
          </a:p>
          <a:p>
            <a:r>
              <a:rPr lang="nl-NL" dirty="0" smtClean="0"/>
              <a:t>Kauw- en slikproblemen</a:t>
            </a:r>
          </a:p>
          <a:p>
            <a:r>
              <a:rPr lang="nl-NL" dirty="0" smtClean="0"/>
              <a:t>Dieetvoorschriften 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ADVIEZEN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Voldoende bruin en volkoren brood (voedingsvezels)</a:t>
            </a:r>
          </a:p>
          <a:p>
            <a:r>
              <a:rPr lang="nl-NL" dirty="0" smtClean="0"/>
              <a:t>Voldoende melk (zuivel)</a:t>
            </a:r>
          </a:p>
          <a:p>
            <a:r>
              <a:rPr lang="nl-NL" dirty="0" smtClean="0"/>
              <a:t>Elke dag vlees/vis/ei</a:t>
            </a:r>
          </a:p>
          <a:p>
            <a:r>
              <a:rPr lang="nl-NL" dirty="0" smtClean="0"/>
              <a:t>Beperkt gebruik van vetten/suikers/snoep</a:t>
            </a:r>
          </a:p>
          <a:p>
            <a:r>
              <a:rPr lang="nl-NL" dirty="0" smtClean="0"/>
              <a:t>Elke dag 1.7 liter vocht</a:t>
            </a:r>
          </a:p>
          <a:p>
            <a:r>
              <a:rPr lang="nl-NL" dirty="0" smtClean="0"/>
              <a:t>Matig met alcohol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Voedingsgewoonten</a:t>
            </a:r>
            <a:endParaRPr lang="nl-NL" b="1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1326" y="215218"/>
            <a:ext cx="1870365" cy="1870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TM02900722[[fn=Ion-directiekamer]]</Template>
  <TotalTime>293</TotalTime>
  <Words>428</Words>
  <Application>Microsoft Office PowerPoint</Application>
  <PresentationFormat>Breedbeeld</PresentationFormat>
  <Paragraphs>90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Wingdings 2</vt:lpstr>
      <vt:lpstr>HDOfficeLightV0</vt:lpstr>
      <vt:lpstr>Voorlichting, advies en instructie</vt:lpstr>
      <vt:lpstr>Opdracht 1: Leefomgeving en hygiëne</vt:lpstr>
      <vt:lpstr>PowerPoint-presentatie</vt:lpstr>
      <vt:lpstr>Gezond gedrag</vt:lpstr>
      <vt:lpstr>Opdracht 2: Maatregelen treffen voor een veilige omgeving</vt:lpstr>
      <vt:lpstr>Veiligheidsmentaliteit</vt:lpstr>
      <vt:lpstr>Kinderen en veiligheid</vt:lpstr>
      <vt:lpstr>Ouderen en veiligheid</vt:lpstr>
      <vt:lpstr>Voedingsgewoonten</vt:lpstr>
      <vt:lpstr>Opdracht 3: Medicatie en veiligheid</vt:lpstr>
      <vt:lpstr>Opdracht 4: Immobilisatie (vrijheidsbeperking)</vt:lpstr>
    </vt:vector>
  </TitlesOfParts>
  <Company>Alfa-college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Voorlichting, advies en instructie</dc:title>
  <dc:creator>Pol-Bekkering, Ingrid</dc:creator>
  <cp:lastModifiedBy>Pol-Bekkering, Ingrid</cp:lastModifiedBy>
  <cp:revision>27</cp:revision>
  <dcterms:created xsi:type="dcterms:W3CDTF">2016-11-10T10:49:33Z</dcterms:created>
  <dcterms:modified xsi:type="dcterms:W3CDTF">2017-12-27T18:30:05Z</dcterms:modified>
</cp:coreProperties>
</file>